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5"/>
  </p:notesMasterIdLst>
  <p:handoutMasterIdLst>
    <p:handoutMasterId r:id="rId36"/>
  </p:handoutMasterIdLst>
  <p:sldIdLst>
    <p:sldId id="257" r:id="rId3"/>
    <p:sldId id="258" r:id="rId4"/>
    <p:sldId id="290" r:id="rId41"/>
    <p:sldId id="259" r:id="rId5"/>
    <p:sldId id="260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72" r:id="rId17"/>
    <p:sldId id="273" r:id="rId18"/>
    <p:sldId id="274" r:id="rId20"/>
    <p:sldId id="275" r:id="rId21"/>
    <p:sldId id="276" r:id="rId22"/>
    <p:sldId id="282" r:id="rId19"/>
    <p:sldId id="277" r:id="rId23"/>
    <p:sldId id="278" r:id="rId24"/>
    <p:sldId id="281" r:id="rId27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36" y="32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7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10/15/2013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10/15/2013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Leslie Lamport: The Writings of Leslie Lamport: https://lamport.azurewebsites.net/pubs/pubs.html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kernel documentation: Generic Mutex Subsystem: https://docs.kernel.org/locking/mutex-design.html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E.W. Dijkstra: Cooperating sequential processes (EWD 123): https://www.cs.utexas.edu/~EWD/transcriptions/EWD01xx/EWD123.html</a:t>
            </a:r>
          </a:p>
          <a:p>
            <a:r>
              <a:t>Linux manual page: sem_overview: https://man7.org/linux/man-pages/man7/sem_overview.7.html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kernel documentation: Lock types and their rules: https://docs.kernel.org/locking/locktypes.html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kernel documentation: Locking lessons: https://docs.kernel.org/locking/spinlocks.html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manual page: futex: https://man7.org/linux/man-pages/man2/futex.2.html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Google: What's different about the new Google Docs: Conflict resolution: https://drive.googleblog.com/2010/09/whats-different-about-new-google-docs_22.html</a:t>
            </a:r>
          </a:p>
          <a:p>
            <a:r>
              <a:t>Linux kernel documentation: Locking: https://docs.kernel.org/locking/index.html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10/15/2013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/>
              <a:pPr/>
              <a:t>10/15/2013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Synchronization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as a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Synchronization means coordinating processes and threads that run at the same time</a:t>
            </a:r>
          </a:p>
          <a:p>
            <a:pPr/>
            <a:r>
              <a:rPr sz="2200"/>
              <a:t>They may compete for the same resource, get in each other's way, or work together</a:t>
            </a:r>
          </a:p>
          <a:p>
            <a:pPr/>
            <a:r>
              <a:rPr sz="2200"/>
              <a:t>Concurrent: more than one thread exists at once. Asynchronous: they run on their own, and only sometimes need to coordinate</a:t>
            </a:r>
          </a:p>
          <a:p>
            <a:pPr/>
            <a:r>
              <a:rPr sz="2200"/>
              <a:t>Like coworkers sharing one printer, one kitchen, or one shared document</a:t>
            </a:r>
          </a:p>
        </p:txBody>
      </p:sp>
    </p:spTree>
    <p:extLst>
      <p:ext uri="{BB962C8B-B14F-4D97-AF65-F5344CB8AC3E}">
        <p14:creationId xmlns:p14="http://schemas.microsoft.com/office/powerpoint/2010/main" val="357838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Critical Section</a:t>
            </a:r>
          </a:p>
        </p:txBody>
      </p:sp>
      <p:pic>
        <p:nvPicPr>
          <p:cNvPr id="1026" name="Picture 2" descr="Two roads, A and B, cross, with traffic coming along each road. The shaded square where they overlap is labeled the critical section: only one car can safely be there at a time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2" y="1905000"/>
            <a:ext cx="5334462" cy="384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5212" y="1676400"/>
            <a:ext cx="5029200" cy="457971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spcAft>
                <a:spcPts val="1200"/>
              </a:spcAft>
            </a:pPr>
            <a:r>
              <a:rPr sz="1800"/>
              <a:t>Two cars approach an intersection, one on Road A and one on Road B</a:t>
            </a:r>
          </a:p>
          <a:p>
            <a:pPr>
              <a:spcAft>
                <a:spcPts val="1200"/>
              </a:spcAft>
            </a:pPr>
            <a:r>
              <a:rPr sz="1800"/>
              <a:t>If they get there at the same time, they crash</a:t>
            </a:r>
          </a:p>
          <a:p>
            <a:pPr>
              <a:spcAft>
                <a:spcPts val="1200"/>
              </a:spcAft>
            </a:pPr>
            <a:r>
              <a:rPr sz="1800"/>
              <a:t>The intersection is part of both roads: a critical section. Only one car should be in it at a time</a:t>
            </a:r>
          </a:p>
          <a:p>
            <a:pPr>
              <a:spcAft>
                <a:spcPts val="1200"/>
              </a:spcAft>
            </a:pPr>
            <a:r>
              <a:rPr sz="1800"/>
              <a:t>Traffic lights and stop signs provide mutual exclusion</a:t>
            </a:r>
          </a:p>
        </p:txBody>
      </p:sp>
    </p:spTree>
    <p:extLst>
      <p:ext uri="{BB962C8B-B14F-4D97-AF65-F5344CB8AC3E}">
        <p14:creationId xmlns:p14="http://schemas.microsoft.com/office/powerpoint/2010/main" val="157737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Mutual Exclusion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Only one process at a time can use a shared resource</a:t>
            </a:r>
          </a:p>
          <a:p>
            <a:pPr lvl="1"/>
            <a:r>
              <a:rPr sz="1800"/>
              <a:t>Like a single-stall bathroom with a lock: one person inside, and everyone else waits</a:t>
            </a:r>
          </a:p>
          <a:p>
            <a:pPr/>
            <a:r>
              <a:rPr sz="2000"/>
              <a:t>Without it, shared data can be left half-changed (inconsistent)</a:t>
            </a:r>
          </a:p>
          <a:p>
            <a:pPr/>
            <a:r>
              <a:rPr sz="2000"/>
              <a:t>Others wait until the resource is unlocked, so access happens one at a time</a:t>
            </a:r>
          </a:p>
          <a:p>
            <a:pPr/>
            <a:r>
              <a:rPr sz="2000"/>
              <a:t>Waits must stay reasonable, or nothing gets done</a:t>
            </a:r>
          </a:p>
          <a:p>
            <a:pPr/>
            <a:r>
              <a:rPr sz="2000"/>
              <a:t>This is the most basic synchronization rule</a:t>
            </a:r>
          </a:p>
        </p:txBody>
      </p:sp>
    </p:spTree>
    <p:extLst>
      <p:ext uri="{BB962C8B-B14F-4D97-AF65-F5344CB8AC3E}">
        <p14:creationId xmlns:p14="http://schemas.microsoft.com/office/powerpoint/2010/main" val="27634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A critical section is the part of a program that uses a shared resource</a:t>
            </a:r>
          </a:p>
          <a:p>
            <a:pPr/>
            <a:r>
              <a:rPr sz="2200"/>
              <a:t>Most code is safe to run at the same time as other code, but the parts that change shared data must be protected</a:t>
            </a:r>
          </a:p>
          <a:p>
            <a:pPr/>
            <a:r>
              <a:rPr sz="2200"/>
              <a:t>Only one thread can be in its critical section at once</a:t>
            </a:r>
          </a:p>
          <a:p>
            <a:pPr/>
            <a:r>
              <a:rPr sz="2200"/>
              <a:t>Keep critical sections short. If a thread gets stuck inside one, everyone else is stuck waiting</a:t>
            </a:r>
          </a:p>
        </p:txBody>
      </p:sp>
    </p:spTree>
    <p:extLst>
      <p:ext uri="{BB962C8B-B14F-4D97-AF65-F5344CB8AC3E}">
        <p14:creationId xmlns:p14="http://schemas.microsoft.com/office/powerpoint/2010/main" val="167069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Sections in Two Processes</a:t>
            </a:r>
          </a:p>
        </p:txBody>
      </p:sp>
      <p:pic>
        <p:nvPicPr>
          <p:cNvPr id="2050" name="Picture 2" descr="Two processes, P1 and P2, each with its own local variable y, share a global variable x. P1's critical section is x += 4; y = x;. P2's critical section is x++; y = x;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324" y="1699067"/>
            <a:ext cx="7590178" cy="4450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07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Critical Sections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lnSpc>
                <a:spcPct val="70000"/>
              </a:lnSpc>
            </a:pPr>
            <a:r>
              <a:rPr lang="en-US" dirty="0"/>
              <a:t>Shared resource: Printer buffer</a:t>
            </a:r>
          </a:p>
          <a:p>
            <a:pPr marL="571500" indent="-571500">
              <a:lnSpc>
                <a:spcPct val="70000"/>
              </a:lnSpc>
            </a:pPr>
            <a:r>
              <a:rPr lang="en-US" dirty="0"/>
              <a:t>Two processes:</a:t>
            </a:r>
          </a:p>
          <a:p>
            <a:pPr marL="839788" lvl="1" indent="-382588">
              <a:lnSpc>
                <a:spcPct val="70000"/>
              </a:lnSpc>
            </a:pPr>
            <a:r>
              <a:rPr lang="en-US" dirty="0"/>
              <a:t>Producer: </a:t>
            </a:r>
          </a:p>
          <a:p>
            <a:pPr marL="1131888" lvl="2" indent="-217488">
              <a:lnSpc>
                <a:spcPct val="70000"/>
              </a:lnSpc>
              <a:buFont typeface="Wingdings" charset="2"/>
              <a:buAutoNum type="arabicPeriod"/>
            </a:pPr>
            <a:r>
              <a:rPr lang="en-US" b="1" dirty="0"/>
              <a:t>produces</a:t>
            </a:r>
            <a:r>
              <a:rPr lang="en-US" dirty="0"/>
              <a:t> a character,</a:t>
            </a:r>
          </a:p>
          <a:p>
            <a:pPr marL="1131888" lvl="2" indent="-217488">
              <a:lnSpc>
                <a:spcPct val="70000"/>
              </a:lnSpc>
              <a:buFont typeface="Wingdings" charset="2"/>
              <a:buAutoNum type="arabicPeriod"/>
            </a:pPr>
            <a:r>
              <a:rPr lang="en-US" b="1" u="sng" dirty="0"/>
              <a:t>places the character in buffer</a:t>
            </a:r>
            <a:r>
              <a:rPr lang="en-US" b="1" dirty="0">
                <a:solidFill>
                  <a:schemeClr val="accent2"/>
                </a:solidFill>
              </a:rPr>
              <a:t>.</a:t>
            </a:r>
            <a:endParaRPr lang="en-US" b="1" dirty="0">
              <a:solidFill>
                <a:schemeClr val="hlink"/>
              </a:solidFill>
            </a:endParaRPr>
          </a:p>
          <a:p>
            <a:pPr marL="839788" lvl="1" indent="-382588">
              <a:lnSpc>
                <a:spcPct val="70000"/>
              </a:lnSpc>
            </a:pPr>
            <a:r>
              <a:rPr lang="en-US" dirty="0"/>
              <a:t>Consumer:  </a:t>
            </a:r>
          </a:p>
          <a:p>
            <a:pPr marL="1131888" lvl="2" indent="-217488">
              <a:lnSpc>
                <a:spcPct val="70000"/>
              </a:lnSpc>
              <a:buFont typeface="Wingdings" charset="2"/>
              <a:buAutoNum type="arabicPeriod"/>
            </a:pPr>
            <a:r>
              <a:rPr lang="en-US" b="1" u="sng" dirty="0" smtClean="0"/>
              <a:t>Removes  </a:t>
            </a:r>
            <a:r>
              <a:rPr lang="en-US" b="1" u="sng" dirty="0"/>
              <a:t>a character from the buffer</a:t>
            </a:r>
            <a:r>
              <a:rPr lang="en-US" b="1" dirty="0">
                <a:solidFill>
                  <a:schemeClr val="accent2"/>
                </a:solidFill>
              </a:rPr>
              <a:t>,</a:t>
            </a:r>
            <a:endParaRPr lang="en-US" b="1" dirty="0">
              <a:solidFill>
                <a:schemeClr val="hlink"/>
              </a:solidFill>
            </a:endParaRPr>
          </a:p>
          <a:p>
            <a:pPr marL="1131888" lvl="2" indent="-217488">
              <a:lnSpc>
                <a:spcPct val="70000"/>
              </a:lnSpc>
              <a:buFont typeface="Wingdings" charset="2"/>
              <a:buAutoNum type="arabicPeriod"/>
            </a:pPr>
            <a:r>
              <a:rPr lang="en-US" b="1" dirty="0"/>
              <a:t>consumes</a:t>
            </a:r>
            <a:r>
              <a:rPr lang="en-US" b="1" dirty="0">
                <a:solidFill>
                  <a:schemeClr val="hlink"/>
                </a:solidFill>
              </a:rPr>
              <a:t> </a:t>
            </a:r>
            <a:r>
              <a:rPr lang="en-US" dirty="0"/>
              <a:t>the character.</a:t>
            </a:r>
          </a:p>
          <a:p>
            <a:endParaRPr lang="en-US" dirty="0"/>
          </a:p>
        </p:txBody>
      </p:sp>
      <p:pic>
        <p:nvPicPr>
          <p:cNvPr id="3074" name="Picture 2" descr="Label reading Critical Section, with arrows to the producer's step, places the character in buffer, and the consumer's step, removes a character from the buffer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294" y="3200400"/>
            <a:ext cx="119538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rc 3"/>
          <p:cNvSpPr>
            <a:spLocks/>
          </p:cNvSpPr>
          <p:nvPr/>
        </p:nvSpPr>
        <p:spPr bwMode="auto">
          <a:xfrm>
            <a:off x="5713412" y="3200400"/>
            <a:ext cx="2024062" cy="3381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5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882" y="3538537"/>
            <a:ext cx="1395412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57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Critical Section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Every process using a shared resource must follow the same rules (a protocol)</a:t>
            </a:r>
          </a:p>
          <a:p>
            <a:pPr/>
            <a:r>
              <a:rPr sz="2000"/>
              <a:t>A good protocol gives:</a:t>
            </a:r>
          </a:p>
          <a:p>
            <a:pPr lvl="1"/>
            <a:r>
              <a:rPr u="sng" sz="1800"/>
              <a:t>Mutual exclusion</a:t>
            </a:r>
            <a:r>
              <a:rPr sz="1800"/>
              <a:t>: only one process in the critical section at a time</a:t>
            </a:r>
          </a:p>
          <a:p>
            <a:pPr lvl="1"/>
            <a:r>
              <a:rPr u="sng" sz="1800"/>
              <a:t>Progress</a:t>
            </a:r>
            <a:r>
              <a:rPr sz="1800"/>
              <a:t>: if no one is inside, someone waiting gets to go in</a:t>
            </a:r>
          </a:p>
          <a:p>
            <a:pPr lvl="1"/>
            <a:r>
              <a:rPr u="sng" sz="1800"/>
              <a:t>Bounded waiting</a:t>
            </a:r>
            <a:r>
              <a:rPr sz="1800"/>
              <a:t>: no process waits forever</a:t>
            </a:r>
          </a:p>
          <a:p>
            <a:pPr/>
            <a:r>
              <a:rPr sz="2000"/>
              <a:t>Like a four-way stop: one car at a time, someone always goes, and everyone gets a turn</a:t>
            </a:r>
          </a:p>
        </p:txBody>
      </p:sp>
    </p:spTree>
    <p:extLst>
      <p:ext uri="{BB962C8B-B14F-4D97-AF65-F5344CB8AC3E}">
        <p14:creationId xmlns:p14="http://schemas.microsoft.com/office/powerpoint/2010/main" val="104792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a Critical Section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Entry section</a:t>
            </a:r>
            <a:r>
              <a:rPr sz="2200"/>
              <a:t>: check whether anyone else is in the critical section. If so, wait. If not, put up a "busy" sign and go in</a:t>
            </a:r>
          </a:p>
          <a:p>
            <a:pPr/>
            <a:r>
              <a:rPr u="sng" sz="2200"/>
              <a:t>Critical section</a:t>
            </a:r>
            <a:r>
              <a:rPr sz="2200"/>
              <a:t>: use the shared resource</a:t>
            </a:r>
          </a:p>
          <a:p>
            <a:pPr/>
            <a:r>
              <a:rPr u="sng" sz="2200"/>
              <a:t>Exit section</a:t>
            </a:r>
            <a:r>
              <a:rPr sz="2200"/>
              <a:t>: take the sign down, so someone waiting can go in</a:t>
            </a:r>
          </a:p>
          <a:p>
            <a:pPr/>
            <a:r>
              <a:rPr sz="2200"/>
              <a:t>Like flipping the "occupied" sign on a bathroom door</a:t>
            </a:r>
          </a:p>
        </p:txBody>
      </p:sp>
    </p:spTree>
    <p:extLst>
      <p:ext uri="{BB962C8B-B14F-4D97-AF65-F5344CB8AC3E}">
        <p14:creationId xmlns:p14="http://schemas.microsoft.com/office/powerpoint/2010/main" val="390728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Software solutions: rules the processes follow, using shared variables</a:t>
            </a:r>
          </a:p>
          <a:p>
            <a:pPr/>
            <a:r>
              <a:rPr sz="2200"/>
              <a:t>Hardware solutions: special instructions built into the processor</a:t>
            </a:r>
          </a:p>
          <a:p>
            <a:pPr lvl="1"/>
            <a:r>
              <a:rPr sz="2000"/>
              <a:t>Faster, and they make the software simpler to write</a:t>
            </a:r>
          </a:p>
          <a:p>
            <a:pPr/>
            <a:r>
              <a:rPr sz="2200"/>
              <a:t>Operating system tools build on these: locks, semaphores, and monitors</a:t>
            </a:r>
          </a:p>
        </p:txBody>
      </p:sp>
    </p:spTree>
    <p:extLst>
      <p:ext uri="{BB962C8B-B14F-4D97-AF65-F5344CB8AC3E}">
        <p14:creationId xmlns:p14="http://schemas.microsoft.com/office/powerpoint/2010/main" val="43755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Dekker's algorithm</a:t>
            </a:r>
            <a:r>
              <a:rPr sz="1800"/>
              <a:t>: the first correct solution for two threads</a:t>
            </a:r>
          </a:p>
          <a:p>
            <a:pPr lvl="1"/>
            <a:r>
              <a:rPr sz="1600"/>
              <a:t>Each thread raises a flag to say it wants in. If both want in, a "favored" thread goes first, and the favor takes turns</a:t>
            </a:r>
          </a:p>
          <a:p>
            <a:pPr lvl="1"/>
            <a:r>
              <a:rPr sz="1600"/>
              <a:t>It took several broken tries to get right, which shows how hard this is</a:t>
            </a:r>
          </a:p>
          <a:p>
            <a:pPr/>
            <a:r>
              <a:rPr u="sng" sz="1800"/>
              <a:t>Peterson's algorithm</a:t>
            </a:r>
            <a:r>
              <a:rPr sz="1800"/>
              <a:t>: a simpler version of the same idea</a:t>
            </a:r>
          </a:p>
          <a:p>
            <a:pPr/>
            <a:r>
              <a:rPr u="sng" sz="1800"/>
              <a:t>Lamport's bakery algorithm</a:t>
            </a:r>
            <a:r>
              <a:rPr sz="1800"/>
              <a:t>: works for any number of threads</a:t>
            </a:r>
          </a:p>
          <a:p>
            <a:pPr lvl="1"/>
            <a:r>
              <a:rPr sz="1600"/>
              <a:t>Like a deli counter: take a numbered ticket, and the lowest number goes next</a:t>
            </a:r>
          </a:p>
          <a:p>
            <a:pPr/>
            <a:r>
              <a:rPr sz="1800"/>
              <a:t>All three waste CPU time by checking again and again (busy waiting)</a:t>
            </a:r>
          </a:p>
        </p:txBody>
      </p:sp>
    </p:spTree>
    <p:extLst>
      <p:ext uri="{BB962C8B-B14F-4D97-AF65-F5344CB8AC3E}">
        <p14:creationId xmlns:p14="http://schemas.microsoft.com/office/powerpoint/2010/main" val="39626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Disabling Interrupts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Turn off interrupts so the running thread can't be interrupted inside its critical section</a:t>
            </a:r>
          </a:p>
          <a:p>
            <a:pPr/>
            <a:r>
              <a:rPr sz="2000"/>
              <a:t>Only works with one processor. On a multi-core system it only stops one core, and the others keep going (Week 4)</a:t>
            </a:r>
          </a:p>
          <a:p>
            <a:pPr lvl="1"/>
            <a:r>
              <a:rPr sz="1800"/>
              <a:t>Like putting your phone on Do Not Disturb: it silences your phone, not your roommate's</a:t>
            </a:r>
          </a:p>
          <a:p>
            <a:pPr/>
            <a:r>
              <a:rPr sz="2000"/>
              <a:t>Can cause deadlock if the thread waits for I/O, because the I/O interrupt never gets through</a:t>
            </a:r>
          </a:p>
          <a:p>
            <a:pPr/>
            <a:r>
              <a:rPr sz="2000"/>
              <a:t>Rarely used today</a:t>
            </a:r>
          </a:p>
        </p:txBody>
      </p:sp>
    </p:spTree>
    <p:extLst>
      <p:ext uri="{BB962C8B-B14F-4D97-AF65-F5344CB8AC3E}">
        <p14:creationId xmlns:p14="http://schemas.microsoft.com/office/powerpoint/2010/main" val="279805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Test-and-Set Instruction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 special instruction that checks a value and changes it in one step that can't be interrupted (atomic)</a:t>
            </a:r>
          </a:p>
          <a:p>
            <a:pPr lvl="1"/>
            <a:r>
              <a:rPr sz="1800"/>
              <a:t>Like checking that a seat is empty and sitting down in one move, so no one can slip in between</a:t>
            </a:r>
          </a:p>
          <a:p>
            <a:pPr/>
            <a:r>
              <a:rPr sz="2000"/>
              <a:t>Test-and-set: read a lock's value, and set it to "taken" at the same time</a:t>
            </a:r>
          </a:p>
          <a:p>
            <a:pPr/>
            <a:r>
              <a:rPr sz="2000"/>
              <a:t>Today's processors offer compare-and-swap, and Linux builds its locks on it</a:t>
            </a:r>
          </a:p>
          <a:p>
            <a:pPr/>
            <a:r>
              <a:rPr sz="2000"/>
              <a:t>The software still has to use these instructions correctly</a:t>
            </a:r>
          </a:p>
        </p:txBody>
      </p:sp>
    </p:spTree>
    <p:extLst>
      <p:ext uri="{BB962C8B-B14F-4D97-AF65-F5344CB8AC3E}">
        <p14:creationId xmlns:p14="http://schemas.microsoft.com/office/powerpoint/2010/main" val="222356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 monitor bundles shared data with the only procedures allowed to use it</a:t>
            </a:r>
          </a:p>
          <a:p>
            <a:pPr lvl="1"/>
            <a:r>
              <a:rPr sz="1800"/>
              <a:t>Like a room with one door and a guard: only one person inside at a time, and everyone else waits in line</a:t>
            </a:r>
          </a:p>
          <a:p>
            <a:pPr/>
            <a:r>
              <a:rPr sz="2000"/>
              <a:t>Mutual exclusion is enforced automatically at the door</a:t>
            </a:r>
          </a:p>
          <a:p>
            <a:pPr/>
            <a:r>
              <a:rPr sz="2000"/>
              <a:t>A thread inside can wait for something to happen (a condition variable), stepping out so someone else can go in</a:t>
            </a:r>
          </a:p>
          <a:p>
            <a:pPr/>
            <a:r>
              <a:rPr sz="2000"/>
              <a:t>Easier to use correctly than semaphores, because the rules are built in. Languages like Java build monitors in</a:t>
            </a:r>
          </a:p>
        </p:txBody>
      </p:sp>
    </p:spTree>
    <p:extLst>
      <p:ext uri="{BB962C8B-B14F-4D97-AF65-F5344CB8AC3E}">
        <p14:creationId xmlns:p14="http://schemas.microsoft.com/office/powerpoint/2010/main" val="254850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Semaphores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 semaphore is a counter that controls access to a resource, like a traffic light</a:t>
            </a:r>
          </a:p>
          <a:p>
            <a:pPr/>
            <a:r>
              <a:rPr sz="2000"/>
              <a:t>Only two operations can change it:</a:t>
            </a:r>
          </a:p>
          <a:p>
            <a:pPr lvl="1"/>
            <a:r>
              <a:rPr u="sng" sz="1800"/>
              <a:t>Wait</a:t>
            </a:r>
            <a:r>
              <a:rPr sz="1800"/>
              <a:t> (P): if the count is above 0, subtract 1 and go. If it's 0, wait in line</a:t>
            </a:r>
          </a:p>
          <a:p>
            <a:pPr lvl="1"/>
            <a:r>
              <a:rPr u="sng" sz="1800"/>
              <a:t>Signal</a:t>
            </a:r>
            <a:r>
              <a:rPr sz="1800"/>
              <a:t> (V): add 1, and let the next waiting process go</a:t>
            </a:r>
          </a:p>
          <a:p>
            <a:pPr/>
            <a:r>
              <a:rPr sz="2000"/>
              <a:t>P and V come from Dutch words chosen by Edsger Dijkstra, who invented semaphores</a:t>
            </a:r>
          </a:p>
          <a:p>
            <a:pPr/>
            <a:r>
              <a:rPr sz="2000"/>
              <a:t>The OS provides semaphores, so programs don't have to build their own</a:t>
            </a:r>
          </a:p>
        </p:txBody>
      </p:sp>
    </p:spTree>
    <p:extLst>
      <p:ext uri="{BB962C8B-B14F-4D97-AF65-F5344CB8AC3E}">
        <p14:creationId xmlns:p14="http://schemas.microsoft.com/office/powerpoint/2010/main" val="105974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and Counting Semaphores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Binary semaphore</a:t>
            </a:r>
            <a:r>
              <a:rPr sz="2000"/>
              <a:t>: 0 or 1, so one process at a time</a:t>
            </a:r>
          </a:p>
          <a:p>
            <a:pPr lvl="1"/>
            <a:r>
              <a:rPr sz="1800"/>
              <a:t>Like the single bathroom key at a gas station: take it, use it, and bring it back</a:t>
            </a:r>
          </a:p>
          <a:p>
            <a:pPr/>
            <a:r>
              <a:rPr u="sng" sz="2000"/>
              <a:t>Counting semaphore</a:t>
            </a:r>
            <a:r>
              <a:rPr sz="2000"/>
              <a:t>: 0 or more, so up to that many processes at once</a:t>
            </a:r>
          </a:p>
          <a:p>
            <a:pPr lvl="1"/>
            <a:r>
              <a:rPr sz="1800"/>
              <a:t>Like a parking garage sign showing spaces left. When it reaches 0, the next car waits</a:t>
            </a:r>
          </a:p>
          <a:p>
            <a:pPr lvl="1"/>
            <a:r>
              <a:rPr sz="1800"/>
              <a:t>Or a print room with 3 printers: up to 3 jobs print at once</a:t>
            </a:r>
          </a:p>
          <a:p>
            <a:pPr/>
            <a:r>
              <a:rPr sz="2000"/>
              <a:t>Binary semaphores give mutual exclusion: wait before the critical section, and signal after</a:t>
            </a:r>
          </a:p>
        </p:txBody>
      </p:sp>
    </p:spTree>
    <p:extLst>
      <p:ext uri="{BB962C8B-B14F-4D97-AF65-F5344CB8AC3E}">
        <p14:creationId xmlns:p14="http://schemas.microsoft.com/office/powerpoint/2010/main" val="70242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Synchronization with Semaphores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Semaphores can also tell other threads that something happened</a:t>
            </a:r>
          </a:p>
          <a:p>
            <a:pPr/>
            <a:r>
              <a:rPr sz="2000"/>
              <a:t>Producer and consumer:</a:t>
            </a:r>
          </a:p>
          <a:p>
            <a:pPr lvl="1"/>
            <a:r>
              <a:rPr sz="1800"/>
              <a:t>The producer makes a value, then signals</a:t>
            </a:r>
          </a:p>
          <a:p>
            <a:pPr lvl="1"/>
            <a:r>
              <a:rPr sz="1800"/>
              <a:t>The consumer waits for that signal before reading the value</a:t>
            </a:r>
          </a:p>
          <a:p>
            <a:pPr lvl="1"/>
            <a:r>
              <a:rPr sz="1800"/>
              <a:t>The producer can't replace the value until it's been used</a:t>
            </a:r>
          </a:p>
          <a:p>
            <a:pPr/>
            <a:r>
              <a:rPr sz="2000"/>
              <a:t>Like a restaurant: the cook puts a plate in the window and rings the bell, and the server waits for the bell</a:t>
            </a:r>
          </a:p>
        </p:txBody>
      </p:sp>
    </p:spTree>
    <p:extLst>
      <p:ext uri="{BB962C8B-B14F-4D97-AF65-F5344CB8AC3E}">
        <p14:creationId xmlns:p14="http://schemas.microsoft.com/office/powerpoint/2010/main" val="223028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Case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Classic problems that test a synchronization solution:</a:t>
            </a:r>
          </a:p>
          <a:p>
            <a:pPr lvl="1"/>
            <a:r>
              <a:rPr sz="2000"/>
              <a:t>Bounded buffer (producer and consumer)</a:t>
            </a:r>
          </a:p>
          <a:p>
            <a:pPr lvl="1"/>
            <a:r>
              <a:rPr sz="2000"/>
              <a:t>Readers and writers</a:t>
            </a:r>
          </a:p>
          <a:p>
            <a:pPr lvl="1"/>
            <a:r>
              <a:rPr sz="2000"/>
              <a:t>Dining philosophers</a:t>
            </a:r>
          </a:p>
          <a:p>
            <a:pPr/>
            <a:r>
              <a:rPr sz="2200"/>
              <a:t>Each one shows up in real systems you use every day</a:t>
            </a:r>
          </a:p>
        </p:txBody>
      </p:sp>
    </p:spTree>
    <p:extLst>
      <p:ext uri="{BB962C8B-B14F-4D97-AF65-F5344CB8AC3E}">
        <p14:creationId xmlns:p14="http://schemas.microsoft.com/office/powerpoint/2010/main" val="366478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Bounded-Buffer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 producer adds items to a buffer with a fixed number of slots, and a consumer takes them out</a:t>
            </a:r>
          </a:p>
          <a:p>
            <a:pPr/>
            <a:r>
              <a:rPr sz="1800"/>
              <a:t>Real examples:</a:t>
            </a:r>
          </a:p>
          <a:p>
            <a:pPr lvl="1"/>
            <a:r>
              <a:rPr sz="1600"/>
              <a:t>A print queue: your computer adds jobs, and the printer takes them out</a:t>
            </a:r>
          </a:p>
          <a:p>
            <a:pPr lvl="1"/>
            <a:r>
              <a:rPr sz="1600"/>
              <a:t>Video streaming: your device downloads ahead into a buffer while the player uses it up</a:t>
            </a:r>
          </a:p>
          <a:p>
            <a:pPr/>
            <a:r>
              <a:rPr sz="1800"/>
              <a:t>The producer waits if the buffer is full, and the consumer waits if it's empty</a:t>
            </a:r>
          </a:p>
          <a:p>
            <a:pPr/>
            <a:r>
              <a:rPr sz="1800"/>
              <a:t>Three semaphores solve it: a binary one to protect the buffer, one counting the full slots, and one counting the empty slots</a:t>
            </a:r>
          </a:p>
        </p:txBody>
      </p:sp>
    </p:spTree>
    <p:extLst>
      <p:ext uri="{BB962C8B-B14F-4D97-AF65-F5344CB8AC3E}">
        <p14:creationId xmlns:p14="http://schemas.microsoft.com/office/powerpoint/2010/main" val="228431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Readers and Writers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Many processes read shared data, and some write (change) it</a:t>
            </a:r>
          </a:p>
          <a:p>
            <a:pPr/>
            <a:r>
              <a:rPr sz="2000"/>
              <a:t>Any number of readers can read at the same time</a:t>
            </a:r>
          </a:p>
          <a:p>
            <a:pPr/>
            <a:r>
              <a:rPr sz="2000"/>
              <a:t>A writer needs the data to itself</a:t>
            </a:r>
          </a:p>
          <a:p>
            <a:pPr/>
            <a:r>
              <a:rPr sz="2000"/>
              <a:t>Like a class schedule posted online: thousands of students can view it at once, but while the registrar updates it, nobody should see a half-changed version</a:t>
            </a:r>
          </a:p>
          <a:p>
            <a:pPr/>
            <a:r>
              <a:rPr sz="2000"/>
              <a:t>The next slide shows the lock built for this</a:t>
            </a:r>
          </a:p>
        </p:txBody>
      </p:sp>
    </p:spTree>
    <p:extLst>
      <p:ext uri="{BB962C8B-B14F-4D97-AF65-F5344CB8AC3E}">
        <p14:creationId xmlns:p14="http://schemas.microsoft.com/office/powerpoint/2010/main" val="17828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Race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 race condition happens when the result depends on who gets there first</a:t>
            </a:r>
          </a:p>
          <a:p>
            <a:pPr/>
            <a:r>
              <a:rPr sz="2000"/>
              <a:t>Everyday examples:</a:t>
            </a:r>
          </a:p>
          <a:p>
            <a:pPr lvl="1"/>
            <a:r>
              <a:rPr sz="1800"/>
              <a:t>Two people buy the last concert ticket at the same moment, and the site sells it twice</a:t>
            </a:r>
          </a:p>
          <a:p>
            <a:pPr lvl="1"/>
            <a:r>
              <a:rPr sz="1800"/>
              <a:t>Two ATMs take money from the same account at once, and the balance ends up wrong</a:t>
            </a:r>
          </a:p>
          <a:p>
            <a:pPr lvl="1"/>
            <a:r>
              <a:rPr sz="1800"/>
              <a:t>Two people edit the same cell in a shared spreadsheet, and one change disappears</a:t>
            </a:r>
          </a:p>
          <a:p>
            <a:pPr/>
            <a:r>
              <a:rPr sz="2000"/>
              <a:t>A context switch can happen at any moment, even in the middle of updating a value</a:t>
            </a:r>
          </a:p>
          <a:p>
            <a:pPr/>
            <a:r>
              <a:rPr sz="2000"/>
              <a:t>The fix: make sure only one process changes shared data at a time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Read/Write 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A read/write lock has two modes:</a:t>
            </a:r>
          </a:p>
          <a:p>
            <a:pPr lvl="1"/>
            <a:r>
              <a:rPr sz="2000"/>
              <a:t>Shared (read) mode: many readers hold it at once</a:t>
            </a:r>
          </a:p>
          <a:p>
            <a:pPr lvl="1"/>
            <a:r>
              <a:rPr sz="2000"/>
              <a:t>Exclusive (write) mode: one writer holds it, and nobody else</a:t>
            </a:r>
          </a:p>
          <a:p>
            <a:pPr/>
            <a:r>
              <a:rPr sz="2200"/>
              <a:t>Like a museum painting: crowds can look at it together, but a restorer works on it alone, with the room closed</a:t>
            </a:r>
          </a:p>
          <a:p>
            <a:pPr/>
            <a:r>
              <a:rPr sz="2200"/>
              <a:t>Linux uses read/write locks inside the kernel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Locks on Multiprocessors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Spin lock</a:t>
            </a:r>
            <a:r>
              <a:rPr sz="2000"/>
              <a:t>: keep checking until the lock is free</a:t>
            </a:r>
          </a:p>
          <a:p>
            <a:pPr lvl="1"/>
            <a:r>
              <a:rPr sz="1800"/>
              <a:t>Like standing at the bathroom door and trying the handle over and over</a:t>
            </a:r>
          </a:p>
          <a:p>
            <a:pPr lvl="1"/>
            <a:r>
              <a:rPr sz="1800"/>
              <a:t>Wastes CPU time, but reacts the instant the lock is released. Good for very short waits</a:t>
            </a:r>
          </a:p>
          <a:p>
            <a:pPr/>
            <a:r>
              <a:rPr u="sng" sz="2000"/>
              <a:t>Sleep/wakeup lock</a:t>
            </a:r>
            <a:r>
              <a:rPr sz="2000"/>
              <a:t>: waiting processes sleep, and the lock holder wakes the next one when it's done</a:t>
            </a:r>
          </a:p>
          <a:p>
            <a:pPr lvl="1"/>
            <a:r>
              <a:rPr sz="1800"/>
              <a:t>Like sitting in a waiting room until your name is called</a:t>
            </a:r>
          </a:p>
          <a:p>
            <a:pPr/>
            <a:r>
              <a:rPr u="sng" sz="2000"/>
              <a:t>Spin, then sleep</a:t>
            </a:r>
            <a:r>
              <a:rPr sz="2000"/>
              <a:t>: spin for a moment, then sleep if it's still taken. Linux's mutexes do this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Thundering Herd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If every waiting process wakes up when a lock is released, they all rush for it, but only one can win</a:t>
            </a:r>
          </a:p>
          <a:p>
            <a:pPr lvl="1"/>
            <a:r>
              <a:rPr sz="1800"/>
              <a:t>Like a waiting room where everyone jumps up when one name is called</a:t>
            </a:r>
          </a:p>
          <a:p>
            <a:pPr/>
            <a:r>
              <a:rPr sz="2000"/>
              <a:t>The rest go back to sleep, after wasting time and CPU</a:t>
            </a:r>
          </a:p>
          <a:p>
            <a:pPr/>
            <a:r>
              <a:rPr sz="2000"/>
              <a:t>Sleep/wakeup locks avoid this by waking just the next process in line</a:t>
            </a:r>
          </a:p>
          <a:p>
            <a:pPr/>
            <a:r>
              <a:rPr sz="2000"/>
              <a:t>Linux's futexes let programs lock and unlock without calling the kernel at all, unless they actually have to wait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Dining Philosophers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Five philosophers sit at a round table, with one chopstick between each pair</a:t>
            </a:r>
          </a:p>
          <a:p>
            <a:pPr/>
            <a:r>
              <a:rPr sz="2000"/>
              <a:t>Each one needs both chopsticks next to them to eat</a:t>
            </a:r>
          </a:p>
          <a:p>
            <a:pPr/>
            <a:r>
              <a:rPr sz="2000"/>
              <a:t>If everyone picks up their left chopstick at the same time, nobody can ever get a right one, and everyone waits forever</a:t>
            </a:r>
          </a:p>
          <a:p>
            <a:pPr/>
            <a:r>
              <a:rPr sz="2000"/>
              <a:t>That's deadlock, next week's topic (Week 7)</a:t>
            </a:r>
          </a:p>
          <a:p>
            <a:pPr/>
            <a:r>
              <a:rPr sz="2000"/>
              <a:t>It models any system where processes need more than one shared resource at once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Message Passing and Synchronization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Sending messages between processes also needs synchronization (Week 2)</a:t>
            </a:r>
          </a:p>
          <a:p>
            <a:pPr/>
            <a:r>
              <a:rPr u="sng" sz="2200"/>
              <a:t>Asynchronous</a:t>
            </a:r>
            <a:r>
              <a:rPr sz="2200"/>
              <a:t>: the sender leaves the message in a mailbox and keeps going. The receiver waits until a message arrives</a:t>
            </a:r>
          </a:p>
          <a:p>
            <a:pPr lvl="1"/>
            <a:r>
              <a:rPr sz="2000"/>
              <a:t>Like sending a text message</a:t>
            </a:r>
          </a:p>
          <a:p>
            <a:pPr/>
            <a:r>
              <a:rPr u="sng" sz="2200"/>
              <a:t>Synchronous</a:t>
            </a:r>
            <a:r>
              <a:rPr sz="2200"/>
              <a:t>: both processes take part at the same time, over a direct channel</a:t>
            </a:r>
          </a:p>
          <a:p>
            <a:pPr lvl="1"/>
            <a:r>
              <a:rPr sz="2000"/>
              <a:t>Like a phone call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Synchronization and Crashes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A bank transfer must take money out of one account and add it to another, as one atomic transaction</a:t>
            </a:r>
          </a:p>
          <a:p>
            <a:pPr/>
            <a:r>
              <a:rPr sz="2200"/>
              <a:t>If the system crashes halfway, recovery must either finish the transaction or undo it</a:t>
            </a:r>
          </a:p>
          <a:p>
            <a:pPr/>
            <a:r>
              <a:rPr sz="2200"/>
              <a:t>Systems use transaction logs and checkpoints for this, covered in the File Systems week</a:t>
            </a:r>
          </a:p>
          <a:p>
            <a:pPr/>
            <a:r>
              <a:rPr sz="2200"/>
              <a:t>Most real systems use both: logs for everyday recovery, and checkpoints for disasters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Synchronization You've Seen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Print queues: many computers share one printer, one job at a time</a:t>
            </a:r>
          </a:p>
          <a:p>
            <a:pPr/>
            <a:r>
              <a:rPr sz="2000"/>
              <a:t>Google Docs: several people type at once, and the system merges the changes so no one's work disappears</a:t>
            </a:r>
          </a:p>
          <a:p>
            <a:pPr/>
            <a:r>
              <a:rPr sz="2000"/>
              <a:t>Ticket and shopping sites: the last ticket or last item can only be sold once</a:t>
            </a:r>
          </a:p>
          <a:p>
            <a:pPr/>
            <a:r>
              <a:rPr sz="2000"/>
              <a:t>Databases lock records, so two cashiers can't sell the same item at the same time</a:t>
            </a:r>
          </a:p>
          <a:p>
            <a:pPr/>
            <a:r>
              <a:rPr sz="2000"/>
              <a:t>Your own computer: the OS uses locks thousands of times every second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280110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0</TotalTime>
  <Words>1963</Words>
  <Application>Microsoft Office PowerPoint</Application>
  <PresentationFormat>Custom</PresentationFormat>
  <Paragraphs>273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Euphemia</vt:lpstr>
      <vt:lpstr>Lucida Console</vt:lpstr>
      <vt:lpstr>Tahoma</vt:lpstr>
      <vt:lpstr>Wingdings</vt:lpstr>
      <vt:lpstr>TS102801109</vt:lpstr>
      <vt:lpstr>Introduction to Operating Systems</vt:lpstr>
      <vt:lpstr>Synchronization as a Concept</vt:lpstr>
      <vt:lpstr>Example of a Critical Section</vt:lpstr>
      <vt:lpstr>Mutual Exclusion</vt:lpstr>
      <vt:lpstr>Critical Section</vt:lpstr>
      <vt:lpstr>Critical Sections in Two Processes</vt:lpstr>
      <vt:lpstr>Example of Critical Sections</vt:lpstr>
      <vt:lpstr>The Critical Section Problem</vt:lpstr>
      <vt:lpstr>Definition of a Critical Section Protocol</vt:lpstr>
      <vt:lpstr>Synchronization Solution</vt:lpstr>
      <vt:lpstr>Dekker’s Algorithm</vt:lpstr>
      <vt:lpstr>Dekker’s Algorithm</vt:lpstr>
      <vt:lpstr>Algorithms</vt:lpstr>
      <vt:lpstr>N-Thread Mutual Exclusion: Lamport’s Bakery Algorithm</vt:lpstr>
      <vt:lpstr>Disabling Interrupts</vt:lpstr>
      <vt:lpstr>Test-and-Set Instruction</vt:lpstr>
      <vt:lpstr>Monitors</vt:lpstr>
      <vt:lpstr>Semaphores</vt:lpstr>
      <vt:lpstr>Mutual Exclusion with Semaphores</vt:lpstr>
      <vt:lpstr>Thread Synchronization with Semaphores</vt:lpstr>
      <vt:lpstr>Synchronization Case Studies</vt:lpstr>
      <vt:lpstr>Bounded-Buffer Problem</vt:lpstr>
      <vt:lpstr>The producer and consumer processes</vt:lpstr>
      <vt:lpstr>Semaphores Used</vt:lpstr>
      <vt:lpstr>Readers and Writers Problem</vt:lpstr>
      <vt:lpstr>Java Case Study</vt:lpstr>
      <vt:lpstr>IPC Mechanism</vt:lpstr>
      <vt:lpstr>Asynchronous Communication</vt:lpstr>
      <vt:lpstr>Synchronous Communication</vt:lpstr>
      <vt:lpstr>Bank Account Case study</vt:lpstr>
      <vt:lpstr>System Failure Recovery</vt:lpstr>
      <vt:lpstr>Undo Incomplete Transactions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2013-01-28T15:53:19Z</dcterms:created>
  <dcterms:modified xsi:type="dcterms:W3CDTF">2013-10-15T13:05:36Z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